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45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87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57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2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08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7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34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01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5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86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5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381B4-2508-48AB-A0E4-F2B8AC45A0BC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AA5F-CC4A-4181-8899-542017535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7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 </a:t>
            </a:r>
            <a:r>
              <a:rPr lang="ru-RU" sz="2000" i="1" dirty="0" smtClean="0"/>
              <a:t>Раздел </a:t>
            </a:r>
            <a:r>
              <a:rPr lang="ru-RU" sz="2000" i="1" dirty="0" smtClean="0"/>
              <a:t>«Эволюция» </a:t>
            </a:r>
            <a:r>
              <a:rPr lang="ru-RU" sz="2000" i="1" dirty="0" smtClean="0"/>
              <a:t>по дисциплине «Биология» </a:t>
            </a:r>
            <a:br>
              <a:rPr lang="ru-RU" sz="2000" i="1" dirty="0" smtClean="0"/>
            </a:br>
            <a:r>
              <a:rPr lang="ru-RU" sz="2000" i="1" dirty="0" smtClean="0"/>
              <a:t> для слушателей подготовительного отделения</a:t>
            </a:r>
            <a:br>
              <a:rPr lang="ru-RU" sz="2000" i="1" dirty="0" smtClean="0"/>
            </a:br>
            <a:r>
              <a:rPr lang="ru-RU" sz="2000" i="1" dirty="0" smtClean="0"/>
              <a:t> всех специальностей, изучающих биологию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3600" b="1" dirty="0" smtClean="0"/>
              <a:t>Ароморфозы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3115" y="5044471"/>
            <a:ext cx="9345770" cy="1163146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1800" dirty="0" smtClean="0"/>
              <a:t>Выполнил</a:t>
            </a:r>
          </a:p>
          <a:p>
            <a:pPr algn="l"/>
            <a:r>
              <a:rPr lang="ru-RU" sz="1800" dirty="0" smtClean="0"/>
              <a:t>ассистент кафедры довузовской</a:t>
            </a:r>
          </a:p>
          <a:p>
            <a:pPr algn="l"/>
            <a:r>
              <a:rPr lang="ru-RU" sz="1800" dirty="0" smtClean="0"/>
              <a:t>подготовки </a:t>
            </a:r>
            <a:r>
              <a:rPr lang="ru-RU" sz="1800" dirty="0" smtClean="0"/>
              <a:t>и </a:t>
            </a:r>
            <a:r>
              <a:rPr lang="ru-RU" sz="1800" dirty="0" smtClean="0"/>
              <a:t>профориентации</a:t>
            </a:r>
            <a:r>
              <a:rPr lang="ru-RU" sz="1800" dirty="0"/>
              <a:t>	</a:t>
            </a:r>
            <a:r>
              <a:rPr lang="ru-RU" sz="1800" dirty="0" smtClean="0"/>
              <a:t>					</a:t>
            </a:r>
            <a:r>
              <a:rPr lang="ru-RU" sz="1800" dirty="0" smtClean="0"/>
              <a:t>Цурикова </a:t>
            </a:r>
            <a:r>
              <a:rPr lang="ru-RU" sz="1800" dirty="0"/>
              <a:t>Н.В.</a:t>
            </a:r>
          </a:p>
          <a:p>
            <a:pPr algn="l"/>
            <a:r>
              <a:rPr lang="ru-RU" sz="2900" dirty="0" smtClean="0"/>
              <a:t>	</a:t>
            </a:r>
            <a:r>
              <a:rPr lang="ru-RU" sz="1800" dirty="0" smtClean="0"/>
              <a:t>		</a:t>
            </a:r>
          </a:p>
          <a:p>
            <a:pPr algn="l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4833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Рептилии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Появление зародышевых оболочек и внутреннего оплодотворения</a:t>
            </a:r>
          </a:p>
          <a:p>
            <a:r>
              <a:rPr lang="ru-RU" dirty="0" err="1" smtClean="0"/>
              <a:t>Ороговевающий</a:t>
            </a:r>
            <a:r>
              <a:rPr lang="ru-RU" dirty="0" smtClean="0"/>
              <a:t> эпителий </a:t>
            </a:r>
          </a:p>
          <a:p>
            <a:r>
              <a:rPr lang="ru-RU" dirty="0" smtClean="0"/>
              <a:t>Тазовые почки </a:t>
            </a:r>
          </a:p>
          <a:p>
            <a:r>
              <a:rPr lang="ru-RU" dirty="0" smtClean="0"/>
              <a:t>Появление коры </a:t>
            </a:r>
            <a:r>
              <a:rPr lang="ru-RU" dirty="0"/>
              <a:t>больших </a:t>
            </a:r>
            <a:r>
              <a:rPr lang="ru-RU" dirty="0" smtClean="0"/>
              <a:t>полушарий</a:t>
            </a:r>
          </a:p>
          <a:p>
            <a:r>
              <a:rPr lang="ru-RU" dirty="0" smtClean="0"/>
              <a:t>Развитие дыхательной системы</a:t>
            </a:r>
          </a:p>
          <a:p>
            <a:r>
              <a:rPr lang="ru-RU" dirty="0" smtClean="0"/>
              <a:t>Появление перегородки в желудочке сердца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920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Птицы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Превращение передних конечностей в крылья</a:t>
            </a:r>
          </a:p>
          <a:p>
            <a:r>
              <a:rPr lang="ru-RU" dirty="0" smtClean="0"/>
              <a:t>4-х камерное сердце, разделение кругов кровообращения</a:t>
            </a:r>
          </a:p>
          <a:p>
            <a:r>
              <a:rPr lang="ru-RU" dirty="0" smtClean="0"/>
              <a:t>Система двойного дыхания</a:t>
            </a:r>
          </a:p>
          <a:p>
            <a:r>
              <a:rPr lang="ru-RU" dirty="0" smtClean="0"/>
              <a:t>Перьевой покров</a:t>
            </a:r>
          </a:p>
          <a:p>
            <a:r>
              <a:rPr lang="ru-RU" dirty="0" err="1" smtClean="0"/>
              <a:t>Теплокровность</a:t>
            </a:r>
            <a:endParaRPr lang="ru-RU" dirty="0" smtClean="0"/>
          </a:p>
          <a:p>
            <a:r>
              <a:rPr lang="ru-RU" dirty="0" smtClean="0"/>
              <a:t>Появление в скелете трубчатых костей</a:t>
            </a:r>
          </a:p>
          <a:p>
            <a:r>
              <a:rPr lang="ru-RU" dirty="0" smtClean="0"/>
              <a:t>Развитие нервной системы и органов чувств</a:t>
            </a:r>
          </a:p>
          <a:p>
            <a:r>
              <a:rPr lang="ru-RU" dirty="0" smtClean="0"/>
              <a:t>Забота о </a:t>
            </a:r>
            <a:r>
              <a:rPr lang="ru-RU" dirty="0"/>
              <a:t>потомстве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014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Млекопитающие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увеличенные полушария переднего мозга с развитой </a:t>
            </a:r>
            <a:r>
              <a:rPr lang="ru-RU" dirty="0" smtClean="0"/>
              <a:t>корой </a:t>
            </a:r>
          </a:p>
          <a:p>
            <a:r>
              <a:rPr lang="ru-RU" dirty="0" smtClean="0"/>
              <a:t>четырехкамерное </a:t>
            </a:r>
            <a:r>
              <a:rPr lang="ru-RU" dirty="0"/>
              <a:t>сердце, редукция правой дуги </a:t>
            </a:r>
            <a:r>
              <a:rPr lang="ru-RU" dirty="0" smtClean="0"/>
              <a:t>аорты </a:t>
            </a:r>
          </a:p>
          <a:p>
            <a:r>
              <a:rPr lang="ru-RU" dirty="0" smtClean="0"/>
              <a:t>3 </a:t>
            </a:r>
            <a:r>
              <a:rPr lang="ru-RU" dirty="0"/>
              <a:t>слуховые </a:t>
            </a:r>
            <a:r>
              <a:rPr lang="ru-RU" dirty="0" smtClean="0"/>
              <a:t>косточки </a:t>
            </a:r>
            <a:endParaRPr lang="ru-RU" dirty="0"/>
          </a:p>
          <a:p>
            <a:r>
              <a:rPr lang="ru-RU" dirty="0" smtClean="0"/>
              <a:t>появление </a:t>
            </a:r>
            <a:r>
              <a:rPr lang="ru-RU" dirty="0"/>
              <a:t>шерстного покрова, млечных желез, </a:t>
            </a:r>
            <a:r>
              <a:rPr lang="ru-RU" dirty="0" smtClean="0"/>
              <a:t>плаценты, живорождения</a:t>
            </a:r>
          </a:p>
          <a:p>
            <a:r>
              <a:rPr lang="ru-RU" dirty="0" smtClean="0"/>
              <a:t>дифференцированных </a:t>
            </a:r>
            <a:r>
              <a:rPr lang="ru-RU" dirty="0"/>
              <a:t>зубов в </a:t>
            </a:r>
            <a:r>
              <a:rPr lang="ru-RU" dirty="0" smtClean="0"/>
              <a:t>альвеолах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17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679428"/>
            <a:ext cx="10515600" cy="569823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 smtClean="0"/>
              <a:t>Ароморфоз</a:t>
            </a:r>
            <a:endParaRPr lang="ru-RU" b="1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831850" y="1872021"/>
            <a:ext cx="10515600" cy="150018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Прогрессивное эволюционное </a:t>
            </a:r>
            <a:r>
              <a:rPr lang="ru-RU" sz="2800" dirty="0">
                <a:solidFill>
                  <a:schemeClr val="tx1"/>
                </a:solidFill>
              </a:rPr>
              <a:t>изменение строения, 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приводящее </a:t>
            </a:r>
            <a:r>
              <a:rPr lang="ru-RU" sz="2800" dirty="0">
                <a:solidFill>
                  <a:schemeClr val="tx1"/>
                </a:solidFill>
              </a:rPr>
              <a:t>к общему повышению уровня организации организмов</a:t>
            </a:r>
            <a:r>
              <a:rPr lang="ru-RU" sz="2800" dirty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920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Кишечнополостные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Представители двуслойных </a:t>
            </a:r>
            <a:r>
              <a:rPr lang="ru-RU" dirty="0"/>
              <a:t>многоклеточных: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их </a:t>
            </a:r>
            <a:r>
              <a:rPr lang="ru-RU" dirty="0"/>
              <a:t>тело состоит всего из двух слоев клеток: эктодермы и энтодермы.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Нервная система диффузного типа.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77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Черви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smtClean="0"/>
              <a:t>Плоских червей </a:t>
            </a:r>
            <a:r>
              <a:rPr lang="ru-RU" dirty="0"/>
              <a:t>появляется третий зародышевый листок – мезодерма. </a:t>
            </a:r>
            <a:r>
              <a:rPr lang="ru-RU" dirty="0" smtClean="0"/>
              <a:t>Благодаря которому </a:t>
            </a:r>
            <a:r>
              <a:rPr lang="ru-RU" dirty="0"/>
              <a:t>появляются дифференцированные ткани и системы органов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Круглых червей появляется первичная полость тела (жидкость участвует в переносе веществ); задний отдел кишечника, заканчивающийся анальным отверстием.</a:t>
            </a:r>
            <a:endParaRPr lang="ru-RU" dirty="0"/>
          </a:p>
          <a:p>
            <a:r>
              <a:rPr lang="ru-RU" dirty="0" smtClean="0"/>
              <a:t>У Кольчатых </a:t>
            </a:r>
            <a:r>
              <a:rPr lang="ru-RU" dirty="0"/>
              <a:t>червей </a:t>
            </a:r>
            <a:r>
              <a:rPr lang="ru-RU" dirty="0" smtClean="0"/>
              <a:t>образуется замкнутая кровеносная система; вторичная </a:t>
            </a:r>
            <a:r>
              <a:rPr lang="ru-RU" dirty="0"/>
              <a:t>полость тела (</a:t>
            </a:r>
            <a:r>
              <a:rPr lang="ru-RU" dirty="0" smtClean="0"/>
              <a:t>целом); равнозначная сегментация </a:t>
            </a:r>
            <a:r>
              <a:rPr lang="ru-RU" dirty="0"/>
              <a:t>тела</a:t>
            </a:r>
            <a:r>
              <a:rPr lang="ru-RU" dirty="0" smtClean="0"/>
              <a:t>. Многощетинковые кольчатые </a:t>
            </a:r>
            <a:r>
              <a:rPr lang="ru-RU" dirty="0"/>
              <a:t>черви имеют примитивные конечности (</a:t>
            </a:r>
            <a:r>
              <a:rPr lang="ru-RU" dirty="0" err="1"/>
              <a:t>параподии</a:t>
            </a:r>
            <a:r>
              <a:rPr lang="ru-RU" dirty="0"/>
              <a:t>) </a:t>
            </a:r>
            <a:r>
              <a:rPr lang="ru-RU" dirty="0" smtClean="0"/>
              <a:t>и жабры.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308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Членистоногие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Членистоногих членистые конечности, неравнозначная </a:t>
            </a:r>
            <a:r>
              <a:rPr lang="ru-RU" dirty="0"/>
              <a:t>сегментация </a:t>
            </a:r>
            <a:r>
              <a:rPr lang="ru-RU" dirty="0" smtClean="0"/>
              <a:t>туловища, хитиновый </a:t>
            </a:r>
            <a:r>
              <a:rPr lang="ru-RU" dirty="0" err="1"/>
              <a:t>экзоскелет</a:t>
            </a:r>
            <a:r>
              <a:rPr lang="ru-RU" dirty="0"/>
              <a:t>, который способствует появлению дифференцированных пучков </a:t>
            </a:r>
            <a:r>
              <a:rPr lang="ru-RU" dirty="0" smtClean="0"/>
              <a:t>мышц,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0256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Хордовые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У Хордовых ряд </a:t>
            </a:r>
            <a:r>
              <a:rPr lang="ru-RU" dirty="0"/>
              <a:t>крупных ароморфозов: </a:t>
            </a:r>
            <a:r>
              <a:rPr lang="ru-RU" dirty="0" smtClean="0"/>
              <a:t>хорда</a:t>
            </a:r>
            <a:r>
              <a:rPr lang="ru-RU" dirty="0"/>
              <a:t>, </a:t>
            </a:r>
            <a:r>
              <a:rPr lang="ru-RU" dirty="0" smtClean="0"/>
              <a:t>нервная </a:t>
            </a:r>
            <a:r>
              <a:rPr lang="ru-RU" dirty="0"/>
              <a:t>трубка, </a:t>
            </a:r>
            <a:r>
              <a:rPr lang="ru-RU" dirty="0" smtClean="0"/>
              <a:t>брюшная аорта.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86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107" y="1558344"/>
            <a:ext cx="5248154" cy="45298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Позвоночные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39788" y="1558344"/>
            <a:ext cx="5157787" cy="4631319"/>
          </a:xfrm>
        </p:spPr>
        <p:txBody>
          <a:bodyPr/>
          <a:lstStyle/>
          <a:p>
            <a:r>
              <a:rPr lang="ru-RU" dirty="0" smtClean="0"/>
              <a:t>Дифференцировка нервной трубки на головной и спинной мозг</a:t>
            </a:r>
          </a:p>
          <a:p>
            <a:r>
              <a:rPr lang="ru-RU" dirty="0" smtClean="0"/>
              <a:t>Образование костного скелета или хрящевого скелета</a:t>
            </a:r>
          </a:p>
          <a:p>
            <a:r>
              <a:rPr lang="ru-RU" dirty="0" smtClean="0"/>
              <a:t>Появление сердца</a:t>
            </a:r>
          </a:p>
          <a:p>
            <a:r>
              <a:rPr lang="ru-RU" dirty="0" smtClean="0"/>
              <a:t>Повышение уровня обмена веществ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11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Рыбы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костный </a:t>
            </a:r>
            <a:r>
              <a:rPr lang="ru-RU" dirty="0"/>
              <a:t>скелета </a:t>
            </a:r>
            <a:r>
              <a:rPr lang="ru-RU" dirty="0" smtClean="0"/>
              <a:t>(или хрящевой)</a:t>
            </a:r>
          </a:p>
          <a:p>
            <a:r>
              <a:rPr lang="ru-RU" dirty="0" smtClean="0"/>
              <a:t>мозговой и висцеральный отделов черепа</a:t>
            </a:r>
          </a:p>
          <a:p>
            <a:r>
              <a:rPr lang="ru-RU" dirty="0" smtClean="0"/>
              <a:t>появление парных конечностей</a:t>
            </a:r>
          </a:p>
          <a:p>
            <a:r>
              <a:rPr lang="ru-RU" dirty="0" smtClean="0"/>
              <a:t>2-х камерное сердце с 1 кругом кровообращения</a:t>
            </a:r>
          </a:p>
          <a:p>
            <a:r>
              <a:rPr lang="ru-RU" dirty="0" smtClean="0"/>
              <a:t>пластинчатые жабры</a:t>
            </a:r>
          </a:p>
          <a:p>
            <a:r>
              <a:rPr lang="ru-RU" dirty="0" smtClean="0"/>
              <a:t>дифференцировка ЖКТ (печень, поджелудочная)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79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Земноводные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Появление легких</a:t>
            </a:r>
          </a:p>
          <a:p>
            <a:r>
              <a:rPr lang="ru-RU" dirty="0" smtClean="0"/>
              <a:t>3-х камерного сердца, 2-х кругов кровообращения</a:t>
            </a:r>
          </a:p>
          <a:p>
            <a:r>
              <a:rPr lang="ru-RU" dirty="0" smtClean="0"/>
              <a:t>Развитие переднего мозга</a:t>
            </a:r>
          </a:p>
          <a:p>
            <a:r>
              <a:rPr lang="ru-RU" dirty="0" smtClean="0"/>
              <a:t>Шейного и крестцового отдела позвоночника</a:t>
            </a:r>
          </a:p>
          <a:p>
            <a:r>
              <a:rPr lang="ru-RU" dirty="0" smtClean="0"/>
              <a:t>2-х пар пятипалых конечностей</a:t>
            </a:r>
          </a:p>
          <a:p>
            <a:r>
              <a:rPr lang="ru-RU" dirty="0" smtClean="0"/>
              <a:t>Дифференцировка мышц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41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6FB1BE-2E9B-4D4E-915A-4AF0DB17F9AD}"/>
</file>

<file path=customXml/itemProps2.xml><?xml version="1.0" encoding="utf-8"?>
<ds:datastoreItem xmlns:ds="http://schemas.openxmlformats.org/officeDocument/2006/customXml" ds:itemID="{9CB64EE4-7674-4CB9-94A1-46FFC4BBD45F}"/>
</file>

<file path=customXml/itemProps3.xml><?xml version="1.0" encoding="utf-8"?>
<ds:datastoreItem xmlns:ds="http://schemas.openxmlformats.org/officeDocument/2006/customXml" ds:itemID="{EE0970C4-4159-40F1-8E00-CA3349701846}"/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316</Words>
  <Application>Microsoft Office PowerPoint</Application>
  <PresentationFormat>Широкоэкранный</PresentationFormat>
  <Paragraphs>61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 Раздел «Эволюция» по дисциплине «Биология»   для слушателей подготовительного отделения  всех специальностей, изучающих биологию   Ароморфозы  </vt:lpstr>
      <vt:lpstr>Ароморфоз</vt:lpstr>
      <vt:lpstr>Кишечнополостные</vt:lpstr>
      <vt:lpstr>Черви</vt:lpstr>
      <vt:lpstr>Членистоногие </vt:lpstr>
      <vt:lpstr>Хордовые </vt:lpstr>
      <vt:lpstr>Позвоночные</vt:lpstr>
      <vt:lpstr>Рыбы</vt:lpstr>
      <vt:lpstr>Земноводные</vt:lpstr>
      <vt:lpstr>Рептилии</vt:lpstr>
      <vt:lpstr>Птицы</vt:lpstr>
      <vt:lpstr>Млекопитающие</vt:lpstr>
    </vt:vector>
  </TitlesOfParts>
  <Company>GSU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ЗООЛОГИЯ ПОЗВОНОЧНЫХ    для слушателей подготовительного отделения дневной формы обучения  всех специальностей, изучающих биологию  Систематика Надкласса Рыбы</dc:title>
  <dc:creator>Andrei Tsurykau</dc:creator>
  <cp:lastModifiedBy>Andrei Tsurykau</cp:lastModifiedBy>
  <cp:revision>20</cp:revision>
  <dcterms:created xsi:type="dcterms:W3CDTF">2016-02-19T09:59:52Z</dcterms:created>
  <dcterms:modified xsi:type="dcterms:W3CDTF">2016-05-20T10:40:28Z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